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15" r:id="rId2"/>
    <p:sldId id="316" r:id="rId3"/>
    <p:sldId id="360" r:id="rId4"/>
    <p:sldId id="276" r:id="rId5"/>
    <p:sldId id="322" r:id="rId6"/>
    <p:sldId id="337" r:id="rId7"/>
    <p:sldId id="317" r:id="rId8"/>
    <p:sldId id="320" r:id="rId9"/>
    <p:sldId id="323" r:id="rId10"/>
    <p:sldId id="324" r:id="rId11"/>
    <p:sldId id="326" r:id="rId12"/>
    <p:sldId id="359" r:id="rId13"/>
    <p:sldId id="342" r:id="rId14"/>
    <p:sldId id="332" r:id="rId15"/>
    <p:sldId id="330" r:id="rId16"/>
    <p:sldId id="331" r:id="rId17"/>
    <p:sldId id="335" r:id="rId18"/>
    <p:sldId id="334" r:id="rId19"/>
    <p:sldId id="340" r:id="rId20"/>
    <p:sldId id="345" r:id="rId21"/>
    <p:sldId id="333" r:id="rId22"/>
    <p:sldId id="346" r:id="rId23"/>
    <p:sldId id="341" r:id="rId24"/>
    <p:sldId id="347" r:id="rId25"/>
    <p:sldId id="352" r:id="rId26"/>
    <p:sldId id="353" r:id="rId27"/>
    <p:sldId id="343" r:id="rId28"/>
    <p:sldId id="344" r:id="rId29"/>
    <p:sldId id="336" r:id="rId30"/>
    <p:sldId id="348" r:id="rId31"/>
    <p:sldId id="349" r:id="rId32"/>
    <p:sldId id="350" r:id="rId33"/>
    <p:sldId id="327" r:id="rId34"/>
    <p:sldId id="351" r:id="rId35"/>
    <p:sldId id="356" r:id="rId36"/>
    <p:sldId id="357" r:id="rId37"/>
    <p:sldId id="321" r:id="rId38"/>
    <p:sldId id="358" r:id="rId39"/>
    <p:sldId id="354" r:id="rId40"/>
    <p:sldId id="31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B2223-E9AF-4E25-AD04-BAF15FD1753C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3A09B-AF31-4C76-A414-32327FA0A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2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few comments on organizing projects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8756E-87FC-4C97-A83B-1DE339C8D5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14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no one right way, but here are some tips and best practices.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8756E-87FC-4C97-A83B-1DE339C8D5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63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We’d like to get our data into R.</a:t>
            </a:r>
            <a:br>
              <a:rPr lang="en-US" dirty="0"/>
            </a:br>
            <a:r>
              <a:rPr lang="en-US" dirty="0"/>
              <a:t>How do we let R know where to find it?</a:t>
            </a:r>
          </a:p>
          <a:p>
            <a:r>
              <a:rPr lang="en-US" dirty="0"/>
              <a:t>Try it out. Open </a:t>
            </a:r>
            <a:r>
              <a:rPr lang="en-US" dirty="0" err="1"/>
              <a:t>Rstudio</a:t>
            </a:r>
            <a:r>
              <a:rPr lang="en-US" dirty="0"/>
              <a:t>. Everyone’s wd will be different.</a:t>
            </a:r>
          </a:p>
          <a:p>
            <a:r>
              <a:rPr lang="en-US" dirty="0"/>
              <a:t>What do you think </a:t>
            </a:r>
            <a:r>
              <a:rPr lang="en-US" dirty="0" err="1"/>
              <a:t>list.files</a:t>
            </a:r>
            <a:r>
              <a:rPr lang="en-US" dirty="0"/>
              <a:t>() is doing here? How might you find 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8756E-87FC-4C97-A83B-1DE339C8D5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34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8756E-87FC-4C97-A83B-1DE339C8D5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89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read_delim</a:t>
            </a:r>
            <a:r>
              <a:rPr lang="en-US" dirty="0"/>
              <a:t> is part of the </a:t>
            </a:r>
            <a:r>
              <a:rPr lang="en-US" dirty="0" err="1"/>
              <a:t>readr</a:t>
            </a:r>
            <a:r>
              <a:rPr lang="en-US" dirty="0"/>
              <a:t> package within the </a:t>
            </a:r>
            <a:r>
              <a:rPr lang="en-US" dirty="0" err="1"/>
              <a:t>tidyverse</a:t>
            </a:r>
            <a:r>
              <a:rPr lang="en-US" dirty="0"/>
              <a:t>. Remember how to pull up documentation</a:t>
            </a:r>
          </a:p>
          <a:p>
            <a:r>
              <a:rPr lang="en-US" dirty="0" err="1"/>
              <a:t>read_delim</a:t>
            </a:r>
            <a:r>
              <a:rPr lang="en-US" dirty="0"/>
              <a:t> function, required arguments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8756E-87FC-4C97-A83B-1DE339C8D5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3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might not seem so revolutionary, but for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8756E-87FC-4C97-A83B-1DE339C8D5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44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8756E-87FC-4C97-A83B-1DE339C8D5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39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8756E-87FC-4C97-A83B-1DE339C8D5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27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8756E-87FC-4C97-A83B-1DE339C8D5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58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46E6-9D39-49FA-B2F6-D9F8B5997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BCA325-7A5C-4661-82F3-EF52FE7E92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BF263-FE26-45DA-9A22-589E599B5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82854-CAE2-4474-AD99-EC75202E9BDF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6F152-2F9E-496E-8C2E-D634962E4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F8647-BF7D-4711-B3FC-C5DCE4A5E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F0BA-67BA-4089-9A5E-F269E1A6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24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C55C5-352A-480D-A7A6-98873DB3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3E5AA-5424-4B7E-9E1E-096DBD356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75074-983E-4188-9404-658A4B1E6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82854-CAE2-4474-AD99-EC75202E9BDF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7668F-CDE4-49C5-93F6-04FECE633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3D58B-87A0-41E1-9D39-C0CFBACA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F0BA-67BA-4089-9A5E-F269E1A6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1A6F88-59DE-412C-90BE-8ECA559942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2D479-45B7-4F38-8D73-82C9FF8AD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1B60E-7197-4861-A4A2-6E32C1A08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82854-CAE2-4474-AD99-EC75202E9BDF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72E2F-C0C4-40E4-A1CE-CB9C07E06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FEAF9-CD4A-40FE-B4A4-99E6080E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F0BA-67BA-4089-9A5E-F269E1A6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55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8968-E3F1-4AE8-B310-37CDE744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2D631-C9E4-4385-BD90-9D27AB0FC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A4E9C-6B2B-4775-9309-B4340D4BD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82854-CAE2-4474-AD99-EC75202E9BDF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3588C-DCDE-424E-9DCA-297555F75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697C5-CAC8-471B-A2D5-BDD6369E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F0BA-67BA-4089-9A5E-F269E1A6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21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81E63-7660-4CD2-AEC4-88091B0F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C6DCC-CB06-44DA-A013-D6679867A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97F76-BF21-4432-BDFB-88A025DA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82854-CAE2-4474-AD99-EC75202E9BDF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128D3-59ED-4B7D-8DC1-30BCFEA8B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C0B68-0DE2-4E98-B1B1-45FFBD8E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F0BA-67BA-4089-9A5E-F269E1A6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3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934FA-9A00-4343-BE82-270FD83CE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37ACB-5134-476A-8150-01A6DEB2F4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4A8D0D-8B11-426A-9758-A2020892E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099B01-1C82-418F-860F-88C8CD77E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82854-CAE2-4474-AD99-EC75202E9BDF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12CB8-232E-41C7-AE76-BA3511027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50CCF-1BEC-495C-8030-201F1754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F0BA-67BA-4089-9A5E-F269E1A6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4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029F-F9B8-4CD2-96A5-CB7BB51DD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E443D-B578-4385-A071-36EFE0E0E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E201F2-BD51-4322-9060-F60A2743F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9D635B-149F-4C2F-B6BA-AE2217CDE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53811C-6702-4A41-BD5E-652ED97B14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4F2E24-F038-4470-ABC4-9BA26A72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82854-CAE2-4474-AD99-EC75202E9BDF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CBA1FA-AC40-46C1-BB55-D201A5283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57F105-BC36-475B-8618-04677F553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F0BA-67BA-4089-9A5E-F269E1A6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51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203E4-A635-4608-A993-2B11607A3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9DCBBF-944B-4A20-A5C3-149AE6231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82854-CAE2-4474-AD99-EC75202E9BDF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6DE2B-076C-4B99-AC40-A13882781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E3DAF-14B9-40B3-844E-D1E61558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F0BA-67BA-4089-9A5E-F269E1A6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63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EE2191-E2BC-4DD5-B87F-EE1C46550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82854-CAE2-4474-AD99-EC75202E9BDF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9E401-AAD7-4127-9821-AE3BFE7D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FC65B-E51B-4B86-B7C2-874CBCA55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F0BA-67BA-4089-9A5E-F269E1A6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85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E4DD3-9EE5-4652-BE61-1E9B146C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37E9E-3184-4989-8F8C-5B7E5915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277429-723B-4B37-A3D7-AA25A308B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D7B57-A0A5-4D7E-B521-00C27737C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82854-CAE2-4474-AD99-EC75202E9BDF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40A54-9924-41E4-B710-871D185F4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955E03-CF45-468F-B186-45BF66109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F0BA-67BA-4089-9A5E-F269E1A6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00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1CB2F-D3ED-4677-B85E-E765F7C7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C3E8EB-B08B-4CF1-85A2-BFFC884FCD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5C516-9CCF-4698-A703-A47079075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23728-5834-4D87-A66C-435F7B4F1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82854-CAE2-4474-AD99-EC75202E9BDF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FE944-8235-4198-AF8E-D4A543E10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25469-8AA1-49F1-9FD0-1CF392BB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6F0BA-67BA-4089-9A5E-F269E1A6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37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38084D-0F18-4D63-B66D-955BBB6B8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8E4EE-070A-42E7-8A18-B7A3AB0AE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F15A0-9A8F-492F-A923-08BFF0AEC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82854-CAE2-4474-AD99-EC75202E9BDF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37A46-C38A-4724-AD48-464549B77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F59E2-5E40-4DDF-8D5B-6E4E3E420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6F0BA-67BA-4089-9A5E-F269E1A69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83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4ds.had.co.nz/transform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rviews.rstudio.com/2017/06/08/what-is-the-tidyverse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wcarpentry.github.io/r-novice-gapminder/13-dplyr/index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datanovia.com/en/lessons/subset-data-frame-rows-in-r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datanovia.com/en/lessons/reorder-data-frame-rows-in-r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plyr.tidyverse.org/reference/summarise.html#useful-func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wcarpentry.github.io/r-novice-gapminder/13-dplyr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wcarpentry.github.io/r-novice-gapminder/12-plyr/index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ita.had.co.nz/papers/plyr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wcarpentry.github.io/r-novice-gapminder/13-dplyr/index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novia.com/en/lessons/compute-and-add-new-variables-to-a-data-frame-in-r/" TargetMode="External"/><Relationship Id="rId2" Type="http://schemas.openxmlformats.org/officeDocument/2006/relationships/hyperlink" Target="https://dplyr.tidyverse.org/reference/mutat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bioconnector.github.io/workshops/r-dplyr-yeast.html#the_pipe:_%%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plyr.tidyvers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studio/cheatsheets/blob/master/data-transformation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studio/cheatsheets/blob/master/data-transformation.pdf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tidy-data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carpentry.org/R-ecology-lesson/03-dplyr.html#reshaping_with_gather_and_spread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datacarpentry.org/R-ecology-lesson/03-dplyr.html#reshaping_with_gather_and_spread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datacarpentry.org/R-ecology-lesson/00-before-we-start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hyperlink" Target="https://www.bioconductor.org/packages/release/bioc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wcarpentry.github.io/r-novice-gapminder/02-project-intro/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conductor.org/packages/devel/bioc/vignettes/proDA/inst/doc/data-import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9D534-7F84-4733-9C40-B349BFE13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Introductory Analysis and Visualization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C64A50-55B9-4C67-BDF1-7055E4FAF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510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Week 2: Working with data frames in the </a:t>
            </a:r>
            <a:r>
              <a:rPr lang="en-US" dirty="0" err="1"/>
              <a:t>tidyverse</a:t>
            </a:r>
            <a:endParaRPr lang="en-US" dirty="0"/>
          </a:p>
          <a:p>
            <a:r>
              <a:rPr lang="en-US" dirty="0"/>
              <a:t>June 19, 2020</a:t>
            </a:r>
          </a:p>
          <a:p>
            <a:r>
              <a:rPr lang="en-US" dirty="0"/>
              <a:t>Jennine </a:t>
            </a:r>
            <a:r>
              <a:rPr lang="en-US" dirty="0" err="1"/>
              <a:t>Dawicki</a:t>
            </a:r>
            <a:r>
              <a:rPr lang="en-US" dirty="0"/>
              <a:t> McKenna</a:t>
            </a:r>
          </a:p>
          <a:p>
            <a:r>
              <a:rPr lang="en-US" dirty="0"/>
              <a:t>Senior Research Investigator, Black Lab</a:t>
            </a:r>
          </a:p>
        </p:txBody>
      </p:sp>
    </p:spTree>
    <p:extLst>
      <p:ext uri="{BB962C8B-B14F-4D97-AF65-F5344CB8AC3E}">
        <p14:creationId xmlns:p14="http://schemas.microsoft.com/office/powerpoint/2010/main" val="46331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EC5FD-3305-4FD3-9687-C696DD6E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we’ve imported our data as a data frame (“</a:t>
            </a:r>
            <a:r>
              <a:rPr lang="en-US" dirty="0" err="1"/>
              <a:t>tibble</a:t>
            </a:r>
            <a:r>
              <a:rPr lang="en-US" dirty="0"/>
              <a:t>”)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30ECB-8C52-49B8-B674-5A36FBB4B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470" y="1492197"/>
            <a:ext cx="5933446" cy="50006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3A0424-B69D-4F19-B474-C2BFF6C1B7C4}"/>
              </a:ext>
            </a:extLst>
          </p:cNvPr>
          <p:cNvSpPr txBox="1"/>
          <p:nvPr/>
        </p:nvSpPr>
        <p:spPr>
          <a:xfrm>
            <a:off x="386886" y="2454773"/>
            <a:ext cx="337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some different ways we can explore our data frame?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the data?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06AA5A-9A28-47D3-A29C-9252214FE8BC}"/>
              </a:ext>
            </a:extLst>
          </p:cNvPr>
          <p:cNvSpPr/>
          <p:nvPr/>
        </p:nvSpPr>
        <p:spPr>
          <a:xfrm>
            <a:off x="386886" y="3924390"/>
            <a:ext cx="337624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might also want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new variables (background subtraction, log transform, take a ratio)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summaries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 the data a little easier to work with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55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23D12-9AA6-4187-8F93-004EA305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key </a:t>
            </a:r>
            <a:r>
              <a:rPr lang="en-US" dirty="0" err="1"/>
              <a:t>dplyr</a:t>
            </a:r>
            <a:r>
              <a:rPr lang="en-US" dirty="0"/>
              <a:t> functions for data manipulation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D81E1-6665-41DE-B0BC-EEFF3F05A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488"/>
            <a:ext cx="10515600" cy="471830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filter()	pick observations by their value</a:t>
            </a:r>
          </a:p>
          <a:p>
            <a:r>
              <a:rPr lang="en-US" dirty="0"/>
              <a:t>arrange()	reorder rows</a:t>
            </a:r>
          </a:p>
          <a:p>
            <a:r>
              <a:rPr lang="en-US" dirty="0"/>
              <a:t>select()	pick variables by their names</a:t>
            </a:r>
          </a:p>
          <a:p>
            <a:r>
              <a:rPr lang="en-US" dirty="0"/>
              <a:t>mutate()	create new variables with functions of existing variables</a:t>
            </a:r>
          </a:p>
          <a:p>
            <a:r>
              <a:rPr lang="en-US" dirty="0"/>
              <a:t>summarize()	collapse many values down to a single summary</a:t>
            </a:r>
          </a:p>
          <a:p>
            <a:pPr marL="0" indent="0">
              <a:buNone/>
            </a:pPr>
            <a:endParaRPr lang="en-US" sz="700" dirty="0"/>
          </a:p>
          <a:p>
            <a:r>
              <a:rPr lang="en-US" dirty="0" err="1"/>
              <a:t>group_by</a:t>
            </a:r>
            <a:r>
              <a:rPr lang="en-US" dirty="0"/>
              <a:t>()	works with all five functions above and changes their scope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the “verbs” work: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first argument is a data frame.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Subsequent arguments describe what to do with the data frame (using variable names without quotes).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Produces a new data frame: data frame in, data frame out.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628653-7EF2-4422-AE24-982643459B07}"/>
              </a:ext>
            </a:extLst>
          </p:cNvPr>
          <p:cNvSpPr/>
          <p:nvPr/>
        </p:nvSpPr>
        <p:spPr>
          <a:xfrm>
            <a:off x="6912459" y="6234422"/>
            <a:ext cx="3780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https://r4ds.had.co.nz/transform.html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69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8F006-A1D9-437A-96DF-2EF517E3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 of the </a:t>
            </a:r>
            <a:br>
              <a:rPr lang="en-US" dirty="0"/>
            </a:br>
            <a:r>
              <a:rPr lang="en-US" dirty="0" err="1"/>
              <a:t>tidyverse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C65E9A-F477-456D-A594-5777E8F41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75619"/>
            <a:ext cx="5529263" cy="29289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C7F5B0-3CAC-43A7-BF64-4974E71AD7C7}"/>
              </a:ext>
            </a:extLst>
          </p:cNvPr>
          <p:cNvSpPr/>
          <p:nvPr/>
        </p:nvSpPr>
        <p:spPr>
          <a:xfrm>
            <a:off x="2949540" y="6389468"/>
            <a:ext cx="60718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https://rviews.rstudio.com/2017/06/08/what-is-the-tidyverse/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49C19-7D82-4AEB-A09A-D4484BBA4200}"/>
              </a:ext>
            </a:extLst>
          </p:cNvPr>
          <p:cNvSpPr txBox="1"/>
          <p:nvPr/>
        </p:nvSpPr>
        <p:spPr>
          <a:xfrm>
            <a:off x="394930" y="2992427"/>
            <a:ext cx="5109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coherent – designed to work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consistency – apply what you already know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coverage – support throughout analysis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parsimony – minimum set of functions</a:t>
            </a:r>
          </a:p>
        </p:txBody>
      </p:sp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822129F-E4C9-4783-A99F-E35FA025F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467" y="365125"/>
            <a:ext cx="5715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30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15F53-C428-4C7E-976C-75A3D4363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through introductory-</a:t>
            </a:r>
            <a:r>
              <a:rPr lang="en-US" dirty="0" err="1"/>
              <a:t>dplyr.R</a:t>
            </a:r>
            <a:r>
              <a:rPr lang="en-US" dirty="0"/>
              <a:t> script</a:t>
            </a:r>
            <a:br>
              <a:rPr lang="en-US" dirty="0"/>
            </a:br>
            <a:r>
              <a:rPr lang="en-US" dirty="0"/>
              <a:t>alongside ppt</a:t>
            </a:r>
          </a:p>
        </p:txBody>
      </p:sp>
    </p:spTree>
    <p:extLst>
      <p:ext uri="{BB962C8B-B14F-4D97-AF65-F5344CB8AC3E}">
        <p14:creationId xmlns:p14="http://schemas.microsoft.com/office/powerpoint/2010/main" val="456122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6A33-B348-4B05-9AC5-23213364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select()	 pick variables by their names (columns)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9151BB-8A88-432A-8308-6D083CCC0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4991" y="2642324"/>
            <a:ext cx="4242018" cy="27179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ACF186-3D4E-4AD0-8D15-1FACF3AB2639}"/>
              </a:ext>
            </a:extLst>
          </p:cNvPr>
          <p:cNvSpPr/>
          <p:nvPr/>
        </p:nvSpPr>
        <p:spPr>
          <a:xfrm>
            <a:off x="2581701" y="6311900"/>
            <a:ext cx="70285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http://swcarpentry.github.io/r-novice-gapminder/13-dplyr/index.html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587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6A33-B348-4B05-9AC5-23213364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filter()	 pick observations by their value (rows)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BAEE67-3AB8-4770-AE65-6F4E8FAE3E95}"/>
              </a:ext>
            </a:extLst>
          </p:cNvPr>
          <p:cNvSpPr/>
          <p:nvPr/>
        </p:nvSpPr>
        <p:spPr>
          <a:xfrm>
            <a:off x="2849525" y="6440821"/>
            <a:ext cx="7230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https://www.datanovia.com/en/lessons/subset-data-frame-rows-in-r/</a:t>
            </a:r>
            <a:endParaRPr lang="en-US" dirty="0"/>
          </a:p>
        </p:txBody>
      </p:sp>
      <p:pic>
        <p:nvPicPr>
          <p:cNvPr id="8" name="Picture 2" descr="Subsetting Data Frame Rows in R">
            <a:extLst>
              <a:ext uri="{FF2B5EF4-FFF2-40B4-BE49-F238E27FC236}">
                <a16:creationId xmlns:a16="http://schemas.microsoft.com/office/drawing/2014/main" id="{F218F1DB-FCE7-4572-B6DD-06B831D34E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317" y="2407643"/>
            <a:ext cx="5079365" cy="31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408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6A33-B348-4B05-9AC5-23213364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arrange()	 reorder rows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AC3050-CCB0-46DE-AA6A-717D9935003E}"/>
              </a:ext>
            </a:extLst>
          </p:cNvPr>
          <p:cNvSpPr/>
          <p:nvPr/>
        </p:nvSpPr>
        <p:spPr>
          <a:xfrm>
            <a:off x="2659380" y="6488668"/>
            <a:ext cx="6873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https://www.datanovia.com/en/lessons/reorder-data-frame-rows-in-r/</a:t>
            </a:r>
            <a:endParaRPr lang="en-US" dirty="0"/>
          </a:p>
        </p:txBody>
      </p:sp>
      <p:pic>
        <p:nvPicPr>
          <p:cNvPr id="4098" name="Picture 2" descr="Reorder Data Frame Rows by Variables in R">
            <a:extLst>
              <a:ext uri="{FF2B5EF4-FFF2-40B4-BE49-F238E27FC236}">
                <a16:creationId xmlns:a16="http://schemas.microsoft.com/office/drawing/2014/main" id="{288BA978-7B79-4F8D-AB28-C696744B1B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317" y="2471135"/>
            <a:ext cx="5079365" cy="306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555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6A33-B348-4B05-9AC5-23213364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summarize()	collapse many values down </a:t>
            </a:r>
            <a:br>
              <a:rPr lang="en-US" dirty="0"/>
            </a:br>
            <a:r>
              <a:rPr lang="en-US" dirty="0"/>
              <a:t>				to a single 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2C9C7-59F0-4E89-89CD-69632832B772}"/>
              </a:ext>
            </a:extLst>
          </p:cNvPr>
          <p:cNvSpPr/>
          <p:nvPr/>
        </p:nvSpPr>
        <p:spPr>
          <a:xfrm>
            <a:off x="3104707" y="6451454"/>
            <a:ext cx="7166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https://dplyr.tidyverse.org/reference/summarise.html#useful-functions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ABD8F-2097-4850-970B-16D18710E50C}"/>
              </a:ext>
            </a:extLst>
          </p:cNvPr>
          <p:cNvSpPr/>
          <p:nvPr/>
        </p:nvSpPr>
        <p:spPr>
          <a:xfrm>
            <a:off x="2853459" y="4071071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Source Sans Pro" panose="020B0503030403020204" pitchFamily="34" charset="0"/>
              </a:rPr>
              <a:t>creates a new data frame</a:t>
            </a:r>
            <a:endParaRPr lang="en-US" dirty="0"/>
          </a:p>
        </p:txBody>
      </p:sp>
      <p:pic>
        <p:nvPicPr>
          <p:cNvPr id="5122" name="Picture 2" descr="5 Data Wrangling via dplyr | An Introduction to Statistical and ...">
            <a:extLst>
              <a:ext uri="{FF2B5EF4-FFF2-40B4-BE49-F238E27FC236}">
                <a16:creationId xmlns:a16="http://schemas.microsoft.com/office/drawing/2014/main" id="{17CEC5E7-8818-48CC-863F-982BAFB693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2413721"/>
            <a:ext cx="620077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679FABC-CBB9-43A9-8F67-7E43058FB779}"/>
              </a:ext>
            </a:extLst>
          </p:cNvPr>
          <p:cNvGrpSpPr/>
          <p:nvPr/>
        </p:nvGrpSpPr>
        <p:grpSpPr>
          <a:xfrm>
            <a:off x="7868093" y="2282012"/>
            <a:ext cx="3751521" cy="3349255"/>
            <a:chOff x="7602279" y="2264735"/>
            <a:chExt cx="3751521" cy="33492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DA6036-2CDE-485C-8230-93E2B0FA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42116" y="2413721"/>
              <a:ext cx="3092609" cy="2952902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874F97D-4123-4C10-912C-A7C706962EC3}"/>
                </a:ext>
              </a:extLst>
            </p:cNvPr>
            <p:cNvSpPr/>
            <p:nvPr/>
          </p:nvSpPr>
          <p:spPr>
            <a:xfrm>
              <a:off x="7602279" y="2264735"/>
              <a:ext cx="3751521" cy="3349255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8399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6A33-B348-4B05-9AC5-23213364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group_by</a:t>
            </a:r>
            <a:r>
              <a:rPr lang="en-US" dirty="0"/>
              <a:t>()	works with all five functions </a:t>
            </a:r>
            <a:br>
              <a:rPr lang="en-US" dirty="0"/>
            </a:br>
            <a:r>
              <a:rPr lang="en-US" dirty="0"/>
              <a:t>			and changes their scope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9C8739-7388-428A-BF18-B21FC82F6E56}"/>
              </a:ext>
            </a:extLst>
          </p:cNvPr>
          <p:cNvSpPr/>
          <p:nvPr/>
        </p:nvSpPr>
        <p:spPr>
          <a:xfrm>
            <a:off x="3173565" y="6308209"/>
            <a:ext cx="5844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https://swcarpentry.github.io/r-novice-gapminder/13-dplyr/</a:t>
            </a:r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CF0BE940-B937-4AB8-93AE-997EF987D2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736" y="1825625"/>
            <a:ext cx="501252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149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57AEAF-9E09-4B76-B5C0-9D61CCD8E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split-apply-combine paradigm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9E86C4-9008-4684-9071-F015393A6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2052" y="1740561"/>
            <a:ext cx="6867895" cy="43513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6D46F8-4C24-46C8-BA00-A00B6F7EB4EA}"/>
              </a:ext>
            </a:extLst>
          </p:cNvPr>
          <p:cNvSpPr/>
          <p:nvPr/>
        </p:nvSpPr>
        <p:spPr>
          <a:xfrm>
            <a:off x="2662052" y="6211669"/>
            <a:ext cx="66692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http://swcarpentry.github.io/r-novice-gapminder/12-plyr/index.html</a:t>
            </a:r>
            <a:endParaRPr lang="en-US" dirty="0"/>
          </a:p>
          <a:p>
            <a:r>
              <a:rPr lang="en-US" dirty="0">
                <a:hlinkClick r:id="rId4"/>
              </a:rPr>
              <a:t>https://vita.had.co.nz/papers/plyr.html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35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ED1D-7494-4C4B-921C-775CD528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C48DB-53DA-406D-8B2E-B16AC96CA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Brief review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Tips for organizing projects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Importing datasets into R (</a:t>
            </a:r>
            <a:r>
              <a:rPr lang="en-US" dirty="0" err="1"/>
              <a:t>readr</a:t>
            </a:r>
            <a:r>
              <a:rPr lang="en-US" dirty="0"/>
              <a:t> package)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Using “verbs” to manipulate data frames (</a:t>
            </a:r>
            <a:r>
              <a:rPr lang="en-US" dirty="0" err="1"/>
              <a:t>dplyr</a:t>
            </a:r>
            <a:r>
              <a:rPr lang="en-US" dirty="0"/>
              <a:t> package)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Piping (</a:t>
            </a:r>
            <a:r>
              <a:rPr lang="en-US" dirty="0" err="1"/>
              <a:t>magrittr</a:t>
            </a:r>
            <a:r>
              <a:rPr lang="en-US" dirty="0"/>
              <a:t> package)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Tidy data (</a:t>
            </a:r>
            <a:r>
              <a:rPr lang="en-US" dirty="0" err="1"/>
              <a:t>tidyr</a:t>
            </a:r>
            <a:r>
              <a:rPr lang="en-US" dirty="0"/>
              <a:t> package)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ways to get help and additional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[Take home script- handling missing numbers]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b="1" dirty="0">
                <a:highlight>
                  <a:srgbClr val="FFFF00"/>
                </a:highlight>
              </a:rPr>
              <a:t>Try it out: </a:t>
            </a:r>
            <a:r>
              <a:rPr lang="en-US" dirty="0">
                <a:highlight>
                  <a:srgbClr val="FFFF00"/>
                </a:highlight>
              </a:rPr>
              <a:t>Take one of your data sets and play around with it!</a:t>
            </a:r>
          </a:p>
          <a:p>
            <a:pPr marL="0" indent="0">
              <a:buNone/>
            </a:pPr>
            <a:r>
              <a:rPr lang="en-US" dirty="0"/>
              <a:t>	       </a:t>
            </a:r>
            <a:r>
              <a:rPr lang="en-US" dirty="0">
                <a:highlight>
                  <a:srgbClr val="FFFF00"/>
                </a:highlight>
              </a:rPr>
              <a:t>Start with code that works and modify it.</a:t>
            </a:r>
          </a:p>
        </p:txBody>
      </p:sp>
    </p:spTree>
    <p:extLst>
      <p:ext uri="{BB962C8B-B14F-4D97-AF65-F5344CB8AC3E}">
        <p14:creationId xmlns:p14="http://schemas.microsoft.com/office/powerpoint/2010/main" val="955220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6A33-B348-4B05-9AC5-23213364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: </a:t>
            </a:r>
            <a:r>
              <a:rPr lang="en-US" dirty="0" err="1"/>
              <a:t>group_by</a:t>
            </a:r>
            <a:r>
              <a:rPr lang="en-US" dirty="0"/>
              <a:t>() combined with summarize()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0A7565-9CB0-45FE-8FB1-59E91195C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2866" y="1825625"/>
            <a:ext cx="4126268" cy="43513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D79B11-2B00-40D3-83A1-73D8BCC7787E}"/>
              </a:ext>
            </a:extLst>
          </p:cNvPr>
          <p:cNvSpPr/>
          <p:nvPr/>
        </p:nvSpPr>
        <p:spPr>
          <a:xfrm>
            <a:off x="2545080" y="6311900"/>
            <a:ext cx="7101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http://swcarpentry.github.io/r-novice-gapminder/13-dplyr/index.html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594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6A33-B348-4B05-9AC5-23213364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mutate()	create new variables that are </a:t>
            </a:r>
            <a:br>
              <a:rPr lang="en-US" dirty="0"/>
            </a:br>
            <a:r>
              <a:rPr lang="en-US" dirty="0"/>
              <a:t>			functions of existing variables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458E0C-1C48-48F4-99C6-331E853AE02F}"/>
              </a:ext>
            </a:extLst>
          </p:cNvPr>
          <p:cNvSpPr/>
          <p:nvPr/>
        </p:nvSpPr>
        <p:spPr>
          <a:xfrm>
            <a:off x="1436578" y="6084703"/>
            <a:ext cx="9120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https://dplyr.tidyverse.org/reference/mutate.html</a:t>
            </a:r>
            <a:endParaRPr lang="en-US" dirty="0"/>
          </a:p>
          <a:p>
            <a:r>
              <a:rPr lang="en-US" dirty="0">
                <a:hlinkClick r:id="rId3"/>
              </a:rPr>
              <a:t>https://www.datanovia.com/en/lessons/compute-and-add-new-variables-to-a-data-frame-in-r/</a:t>
            </a:r>
            <a:endParaRPr lang="en-US" dirty="0"/>
          </a:p>
        </p:txBody>
      </p:sp>
      <p:pic>
        <p:nvPicPr>
          <p:cNvPr id="9" name="Picture 4" descr="Compute and Add new Variables to a Data Frame in R">
            <a:extLst>
              <a:ext uri="{FF2B5EF4-FFF2-40B4-BE49-F238E27FC236}">
                <a16:creationId xmlns:a16="http://schemas.microsoft.com/office/drawing/2014/main" id="{DAD98132-BEC2-427A-808F-003948F8A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5" y="1997345"/>
            <a:ext cx="5079365" cy="34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CAF7D62-E1EE-47DB-B78A-67AE0C07E7F5}"/>
              </a:ext>
            </a:extLst>
          </p:cNvPr>
          <p:cNvGrpSpPr/>
          <p:nvPr/>
        </p:nvGrpSpPr>
        <p:grpSpPr>
          <a:xfrm>
            <a:off x="5174902" y="1997345"/>
            <a:ext cx="6956809" cy="3349255"/>
            <a:chOff x="5235190" y="1997345"/>
            <a:chExt cx="6956809" cy="3349255"/>
          </a:xfrm>
        </p:grpSpPr>
        <p:pic>
          <p:nvPicPr>
            <p:cNvPr id="8" name="Content Placeholder 3">
              <a:extLst>
                <a:ext uri="{FF2B5EF4-FFF2-40B4-BE49-F238E27FC236}">
                  <a16:creationId xmlns:a16="http://schemas.microsoft.com/office/drawing/2014/main" id="{9A9F2FDD-840F-4477-85E9-A363B8D4D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8431" y="2260577"/>
              <a:ext cx="6763098" cy="2940201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2A05C60-4B48-40E6-8305-E5C4AE7A11F9}"/>
                </a:ext>
              </a:extLst>
            </p:cNvPr>
            <p:cNvSpPr/>
            <p:nvPr/>
          </p:nvSpPr>
          <p:spPr>
            <a:xfrm>
              <a:off x="5235190" y="1997345"/>
              <a:ext cx="6956809" cy="3349255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4132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6A33-B348-4B05-9AC5-23213364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magrittr</a:t>
            </a:r>
            <a:r>
              <a:rPr lang="en-US" dirty="0"/>
              <a:t> introduces the pipe “%&gt;%” operator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C223A1-4DFE-45F8-A839-9A4401DDE073}"/>
              </a:ext>
            </a:extLst>
          </p:cNvPr>
          <p:cNvSpPr/>
          <p:nvPr/>
        </p:nvSpPr>
        <p:spPr>
          <a:xfrm>
            <a:off x="2255520" y="63119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https://bioconnector.github.io/workshops/r-dplyr-yeast.html#the_pipe:_%%</a:t>
            </a:r>
            <a:endParaRPr lang="en-US" dirty="0"/>
          </a:p>
        </p:txBody>
      </p:sp>
      <p:pic>
        <p:nvPicPr>
          <p:cNvPr id="7170" name="Picture 2" descr="Nesting functions versus piping">
            <a:extLst>
              <a:ext uri="{FF2B5EF4-FFF2-40B4-BE49-F238E27FC236}">
                <a16:creationId xmlns:a16="http://schemas.microsoft.com/office/drawing/2014/main" id="{F35E3DF4-0126-4B8C-B5B8-6FEF55222F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015" y="1610339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1FB5A2-A6F2-4B10-B60B-CCF631B25D7F}"/>
              </a:ext>
            </a:extLst>
          </p:cNvPr>
          <p:cNvSpPr/>
          <p:nvPr/>
        </p:nvSpPr>
        <p:spPr>
          <a:xfrm>
            <a:off x="8613303" y="3036348"/>
            <a:ext cx="32993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Avoids intermediate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Avoids nested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of one step is the input of the next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Note- data frame is omitted from the function call</a:t>
            </a:r>
          </a:p>
        </p:txBody>
      </p:sp>
    </p:spTree>
    <p:extLst>
      <p:ext uri="{BB962C8B-B14F-4D97-AF65-F5344CB8AC3E}">
        <p14:creationId xmlns:p14="http://schemas.microsoft.com/office/powerpoint/2010/main" val="798639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B7963-1B4B-410E-A673-5E2DC1F3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dirty="0" err="1"/>
              <a:t>tibbles</a:t>
            </a:r>
            <a:r>
              <a:rPr lang="en-US" dirty="0"/>
              <a:t> and non-syntactic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4FD54-4F8B-4B42-A44E-63DB35ED6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Non-syntactic names are those that do not follow R’s rules for variable names</a:t>
            </a:r>
          </a:p>
          <a:p>
            <a:r>
              <a:rPr lang="en-US" sz="2400" dirty="0"/>
              <a:t>Unlike older </a:t>
            </a:r>
            <a:r>
              <a:rPr lang="en-US" sz="2400" dirty="0" err="1"/>
              <a:t>data.frames</a:t>
            </a:r>
            <a:r>
              <a:rPr lang="en-US" sz="2400" dirty="0"/>
              <a:t> in R, </a:t>
            </a:r>
            <a:r>
              <a:rPr lang="en-US" sz="2400" dirty="0" err="1"/>
              <a:t>tibbles</a:t>
            </a:r>
            <a:r>
              <a:rPr lang="en-US" sz="2400" dirty="0"/>
              <a:t> will not rename non-syntactic variables (using </a:t>
            </a:r>
            <a:r>
              <a:rPr lang="en-US" sz="2400" dirty="0" err="1"/>
              <a:t>tibbles</a:t>
            </a:r>
            <a:r>
              <a:rPr lang="en-US" sz="2400" dirty="0"/>
              <a:t> is encouraged)</a:t>
            </a:r>
          </a:p>
          <a:p>
            <a:r>
              <a:rPr lang="en-US" sz="2400" dirty="0"/>
              <a:t>Surround non-syntactic variable names with backticks, ` `</a:t>
            </a:r>
          </a:p>
        </p:txBody>
      </p:sp>
    </p:spTree>
    <p:extLst>
      <p:ext uri="{BB962C8B-B14F-4D97-AF65-F5344CB8AC3E}">
        <p14:creationId xmlns:p14="http://schemas.microsoft.com/office/powerpoint/2010/main" val="1032642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7BCB-77E1-4C89-BF2E-B7FD59AF2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ED5688-3BC8-47A6-B244-B4AA5BC72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7895" y="1690688"/>
            <a:ext cx="6007409" cy="1689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0CBF6-D4AD-4E6A-BE19-3C9A90EA8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895" y="4617573"/>
            <a:ext cx="4235668" cy="768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D2F6A5-43EE-44E7-AB15-36404FE4F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895" y="3379875"/>
            <a:ext cx="3283119" cy="59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B7FD57-3F76-4016-B4CF-6730BCB93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7895" y="5556869"/>
            <a:ext cx="4127712" cy="5905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53A3B3-798F-41DA-83A3-49339944DE0B}"/>
              </a:ext>
            </a:extLst>
          </p:cNvPr>
          <p:cNvSpPr/>
          <p:nvPr/>
        </p:nvSpPr>
        <p:spPr>
          <a:xfrm>
            <a:off x="2360168" y="2774175"/>
            <a:ext cx="3100846" cy="60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CB29F5-2891-437D-AECB-56AD9632C4F2}"/>
              </a:ext>
            </a:extLst>
          </p:cNvPr>
          <p:cNvSpPr/>
          <p:nvPr/>
        </p:nvSpPr>
        <p:spPr>
          <a:xfrm>
            <a:off x="2360168" y="3364755"/>
            <a:ext cx="3100846" cy="60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F7760A-BF5D-4123-B50B-88EB96CFBDC2}"/>
              </a:ext>
            </a:extLst>
          </p:cNvPr>
          <p:cNvSpPr/>
          <p:nvPr/>
        </p:nvSpPr>
        <p:spPr>
          <a:xfrm>
            <a:off x="2360167" y="4780262"/>
            <a:ext cx="3945439" cy="60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8D43A3-3BCB-4168-A165-27BA093B1FFB}"/>
              </a:ext>
            </a:extLst>
          </p:cNvPr>
          <p:cNvSpPr/>
          <p:nvPr/>
        </p:nvSpPr>
        <p:spPr>
          <a:xfrm>
            <a:off x="2323009" y="5556869"/>
            <a:ext cx="3945439" cy="60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2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7BCB-77E1-4C89-BF2E-B7FD59AF2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BC6DBA-BE64-4DBC-B741-2BE66E67B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817" y="1476431"/>
            <a:ext cx="5537485" cy="12192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974931-CF70-4AFE-B01F-F15B58008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817" y="2892397"/>
            <a:ext cx="4889751" cy="16828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305728-8FDE-44A0-80EE-96F0C18EC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817" y="4749402"/>
            <a:ext cx="6324925" cy="17209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8128EBD-AC05-4C3F-BC25-C11E83D19776}"/>
              </a:ext>
            </a:extLst>
          </p:cNvPr>
          <p:cNvSpPr/>
          <p:nvPr/>
        </p:nvSpPr>
        <p:spPr>
          <a:xfrm>
            <a:off x="2241296" y="1808991"/>
            <a:ext cx="4889750" cy="95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058EBA-EA74-42A6-8D65-C3FA54CB2D7C}"/>
              </a:ext>
            </a:extLst>
          </p:cNvPr>
          <p:cNvSpPr/>
          <p:nvPr/>
        </p:nvSpPr>
        <p:spPr>
          <a:xfrm>
            <a:off x="2241296" y="3201299"/>
            <a:ext cx="5019040" cy="1373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0EC076-0D7C-409E-A3BF-F655A5EA633C}"/>
              </a:ext>
            </a:extLst>
          </p:cNvPr>
          <p:cNvSpPr/>
          <p:nvPr/>
        </p:nvSpPr>
        <p:spPr>
          <a:xfrm>
            <a:off x="2241296" y="4929854"/>
            <a:ext cx="5677408" cy="1563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4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7BCB-77E1-4C89-BF2E-B7FD59AF2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3472A88-47D9-4452-B692-405E49396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7658" y="1818704"/>
            <a:ext cx="5480332" cy="11494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D0EC3D-07E5-4FC5-803B-B3D716E90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658" y="3348067"/>
            <a:ext cx="6915505" cy="18923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5A2A99-37CD-4A45-B216-8203E8D975C5}"/>
              </a:ext>
            </a:extLst>
          </p:cNvPr>
          <p:cNvSpPr/>
          <p:nvPr/>
        </p:nvSpPr>
        <p:spPr>
          <a:xfrm>
            <a:off x="2122424" y="2145144"/>
            <a:ext cx="4889750" cy="95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66099-9DA1-450D-831D-C12B8F2BA578}"/>
              </a:ext>
            </a:extLst>
          </p:cNvPr>
          <p:cNvSpPr/>
          <p:nvPr/>
        </p:nvSpPr>
        <p:spPr>
          <a:xfrm>
            <a:off x="2057779" y="3683756"/>
            <a:ext cx="5019040" cy="1638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1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921E2-5024-4EE3-BC91-AE713CED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 out the documentation: </a:t>
            </a:r>
            <a:r>
              <a:rPr lang="en-US" dirty="0">
                <a:hlinkClick r:id="rId2"/>
              </a:rPr>
              <a:t>https://dplyr.tidyverse.org/</a:t>
            </a:r>
            <a:br>
              <a:rPr lang="en-US" dirty="0"/>
            </a:b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280FDD5-F879-4878-90C7-3CB3E0AA1D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600" y="1825625"/>
            <a:ext cx="56328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180474-834F-48D1-B44D-3B070ADC3821}"/>
              </a:ext>
            </a:extLst>
          </p:cNvPr>
          <p:cNvSpPr/>
          <p:nvPr/>
        </p:nvSpPr>
        <p:spPr>
          <a:xfrm>
            <a:off x="2423160" y="6311900"/>
            <a:ext cx="8061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https://github.com/rstudio/cheatsheets/blob/master/data-transformation.pdf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55BDAC-0091-4D43-8C5B-9F659B433465}"/>
              </a:ext>
            </a:extLst>
          </p:cNvPr>
          <p:cNvSpPr/>
          <p:nvPr/>
        </p:nvSpPr>
        <p:spPr>
          <a:xfrm>
            <a:off x="4518216" y="2587806"/>
            <a:ext cx="587184" cy="45003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0197BC-4DB8-4F4B-A63B-47BA4D6B6E57}"/>
              </a:ext>
            </a:extLst>
          </p:cNvPr>
          <p:cNvSpPr/>
          <p:nvPr/>
        </p:nvSpPr>
        <p:spPr>
          <a:xfrm>
            <a:off x="3814882" y="3601696"/>
            <a:ext cx="1150374" cy="26101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0A6A5-C9D2-4D61-8132-C027493515E5}"/>
              </a:ext>
            </a:extLst>
          </p:cNvPr>
          <p:cNvSpPr/>
          <p:nvPr/>
        </p:nvSpPr>
        <p:spPr>
          <a:xfrm>
            <a:off x="4082729" y="5122726"/>
            <a:ext cx="870974" cy="22143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2F27D2-1DF8-4817-8086-8EA052EC371A}"/>
              </a:ext>
            </a:extLst>
          </p:cNvPr>
          <p:cNvSpPr/>
          <p:nvPr/>
        </p:nvSpPr>
        <p:spPr>
          <a:xfrm>
            <a:off x="5614150" y="4992218"/>
            <a:ext cx="1193049" cy="35194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03EE2A-F721-4506-B24F-6CDE9C474427}"/>
              </a:ext>
            </a:extLst>
          </p:cNvPr>
          <p:cNvSpPr/>
          <p:nvPr/>
        </p:nvSpPr>
        <p:spPr>
          <a:xfrm>
            <a:off x="7462322" y="3128646"/>
            <a:ext cx="1150374" cy="26101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FC4DC8-320A-41CC-ABA7-95B2ED3CADFF}"/>
              </a:ext>
            </a:extLst>
          </p:cNvPr>
          <p:cNvSpPr/>
          <p:nvPr/>
        </p:nvSpPr>
        <p:spPr>
          <a:xfrm>
            <a:off x="5613202" y="2890520"/>
            <a:ext cx="1193998" cy="20362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654106-2BEF-4809-8A28-56E801143669}"/>
              </a:ext>
            </a:extLst>
          </p:cNvPr>
          <p:cNvSpPr/>
          <p:nvPr/>
        </p:nvSpPr>
        <p:spPr>
          <a:xfrm>
            <a:off x="7462322" y="4335326"/>
            <a:ext cx="1150374" cy="26101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84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98993-E83A-4B95-ADE2-90544CC9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767507-AF65-47C2-A527-A2EA9085CE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600" y="1825625"/>
            <a:ext cx="56328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5988A0-EC8B-48AB-A43F-A7A413CEE124}"/>
              </a:ext>
            </a:extLst>
          </p:cNvPr>
          <p:cNvSpPr/>
          <p:nvPr/>
        </p:nvSpPr>
        <p:spPr>
          <a:xfrm>
            <a:off x="2423160" y="6311900"/>
            <a:ext cx="8061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https://github.com/rstudio/cheatsheets/blob/master/data-transformation.pdf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7650EB-EEC5-4731-A976-49612974DD94}"/>
              </a:ext>
            </a:extLst>
          </p:cNvPr>
          <p:cNvSpPr/>
          <p:nvPr/>
        </p:nvSpPr>
        <p:spPr>
          <a:xfrm>
            <a:off x="4732068" y="2862126"/>
            <a:ext cx="1150374" cy="33827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E23E3D-AB30-462E-8286-B709A7A18D43}"/>
              </a:ext>
            </a:extLst>
          </p:cNvPr>
          <p:cNvSpPr/>
          <p:nvPr/>
        </p:nvSpPr>
        <p:spPr>
          <a:xfrm>
            <a:off x="4732068" y="3204829"/>
            <a:ext cx="1150374" cy="26101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0B16F2-F4E3-463E-B5F0-F8FEABD019E3}"/>
              </a:ext>
            </a:extLst>
          </p:cNvPr>
          <p:cNvSpPr/>
          <p:nvPr/>
        </p:nvSpPr>
        <p:spPr>
          <a:xfrm>
            <a:off x="3349367" y="4254046"/>
            <a:ext cx="1329314" cy="35859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AFFFC2-8283-440E-9535-5530F23693AB}"/>
              </a:ext>
            </a:extLst>
          </p:cNvPr>
          <p:cNvSpPr/>
          <p:nvPr/>
        </p:nvSpPr>
        <p:spPr>
          <a:xfrm>
            <a:off x="6096000" y="2084886"/>
            <a:ext cx="1150374" cy="21127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4B9106-3360-4628-BEFB-63595055280E}"/>
              </a:ext>
            </a:extLst>
          </p:cNvPr>
          <p:cNvSpPr/>
          <p:nvPr/>
        </p:nvSpPr>
        <p:spPr>
          <a:xfrm>
            <a:off x="4729421" y="4404360"/>
            <a:ext cx="1150374" cy="40639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12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6495-E633-4CF2-9BCB-E372BA19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goal: reproducibility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3DF56-490E-4C42-9C54-8E2FDF11864A}"/>
              </a:ext>
            </a:extLst>
          </p:cNvPr>
          <p:cNvSpPr txBox="1"/>
          <p:nvPr/>
        </p:nvSpPr>
        <p:spPr>
          <a:xfrm>
            <a:off x="838200" y="6123543"/>
            <a:ext cx="7346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But don’t let this be a stumbling block. You have to start somewhere.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2B2C3-39B2-4330-A36E-575B3B395672}"/>
              </a:ext>
            </a:extLst>
          </p:cNvPr>
          <p:cNvSpPr txBox="1"/>
          <p:nvPr/>
        </p:nvSpPr>
        <p:spPr>
          <a:xfrm>
            <a:off x="838200" y="2144588"/>
            <a:ext cx="82940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data isn’t always the way we want 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May want to extract relevant information from a 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May need to perform background subtraction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Extraneous columns not in preferred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Dataset might not be “tidy”, i.e. in a format best-suited for R’s vectorization</a:t>
            </a:r>
          </a:p>
          <a:p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A45B86-CA11-4972-B2B8-22028A5070E6}"/>
              </a:ext>
            </a:extLst>
          </p:cNvPr>
          <p:cNvSpPr/>
          <p:nvPr/>
        </p:nvSpPr>
        <p:spPr>
          <a:xfrm>
            <a:off x="838200" y="3995249"/>
            <a:ext cx="80601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For a data set of this size, it’s completely reasonable to preprocess in Excel.</a:t>
            </a:r>
          </a:p>
          <a:p>
            <a:r>
              <a:rPr lang="en-US" sz="2000" dirty="0"/>
              <a:t>However, it will be harder for others to </a:t>
            </a:r>
            <a:r>
              <a:rPr lang="en-US" sz="2000" u="sng" dirty="0"/>
              <a:t>reproduce</a:t>
            </a:r>
            <a:r>
              <a:rPr lang="en-US" sz="2000" dirty="0"/>
              <a:t> and for you to </a:t>
            </a:r>
            <a:r>
              <a:rPr lang="en-US" sz="2000" u="sng" dirty="0"/>
              <a:t>scale</a:t>
            </a:r>
            <a:r>
              <a:rPr lang="en-US" sz="2000" dirty="0"/>
              <a:t> up.</a:t>
            </a:r>
          </a:p>
        </p:txBody>
      </p:sp>
    </p:spTree>
    <p:extLst>
      <p:ext uri="{BB962C8B-B14F-4D97-AF65-F5344CB8AC3E}">
        <p14:creationId xmlns:p14="http://schemas.microsoft.com/office/powerpoint/2010/main" val="53408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EDBA-A117-4AE0-B339-15F2B19BB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356A7-1103-4CF7-93FA-72288F884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377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Assignment</a:t>
            </a:r>
          </a:p>
          <a:p>
            <a:r>
              <a:rPr lang="en-US" dirty="0"/>
              <a:t>Data structures</a:t>
            </a:r>
          </a:p>
          <a:p>
            <a:pPr lvl="1"/>
            <a:r>
              <a:rPr lang="en-US" dirty="0"/>
              <a:t>R is vectorized!</a:t>
            </a:r>
          </a:p>
          <a:p>
            <a:pPr lvl="1"/>
            <a:r>
              <a:rPr lang="en-US" dirty="0"/>
              <a:t>Atomic vectors (homogenous) – logical, character, double, integer</a:t>
            </a:r>
          </a:p>
          <a:p>
            <a:pPr lvl="1"/>
            <a:r>
              <a:rPr lang="en-US" dirty="0"/>
              <a:t>Data frames – columns are homogenous, rows can be heterogenous</a:t>
            </a:r>
          </a:p>
          <a:p>
            <a:r>
              <a:rPr lang="en-US" dirty="0" err="1"/>
              <a:t>Subsetting</a:t>
            </a:r>
            <a:endParaRPr lang="en-US" dirty="0"/>
          </a:p>
          <a:p>
            <a:pPr lvl="1"/>
            <a:r>
              <a:rPr lang="en-US" dirty="0"/>
              <a:t>By position or name</a:t>
            </a:r>
          </a:p>
          <a:p>
            <a:pPr lvl="1"/>
            <a:r>
              <a:rPr lang="en-US" dirty="0"/>
              <a:t>Using logical operators</a:t>
            </a:r>
          </a:p>
          <a:p>
            <a:pPr lvl="1"/>
            <a:r>
              <a:rPr lang="en-US" dirty="0"/>
              <a:t>Access columns of data frame with $</a:t>
            </a:r>
          </a:p>
          <a:p>
            <a:r>
              <a:rPr lang="en-US" dirty="0"/>
              <a:t>Function calls</a:t>
            </a:r>
          </a:p>
          <a:p>
            <a:pPr lvl="1"/>
            <a:r>
              <a:rPr lang="en-US" dirty="0" err="1"/>
              <a:t>function_name</a:t>
            </a:r>
            <a:r>
              <a:rPr lang="en-US" dirty="0"/>
              <a:t>(arg1, arg2 = val2)</a:t>
            </a:r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6213C8-142E-4634-A71D-655067AF5551}"/>
              </a:ext>
            </a:extLst>
          </p:cNvPr>
          <p:cNvGrpSpPr/>
          <p:nvPr/>
        </p:nvGrpSpPr>
        <p:grpSpPr>
          <a:xfrm>
            <a:off x="6627346" y="365125"/>
            <a:ext cx="4873336" cy="1849582"/>
            <a:chOff x="488373" y="2400300"/>
            <a:chExt cx="4873336" cy="18495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DC3531-0BA4-4B43-B5A4-0D163886135A}"/>
                </a:ext>
              </a:extLst>
            </p:cNvPr>
            <p:cNvSpPr txBox="1"/>
            <p:nvPr/>
          </p:nvSpPr>
          <p:spPr>
            <a:xfrm>
              <a:off x="2220192" y="2782669"/>
              <a:ext cx="1197764" cy="64633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x &lt;- 2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E508C5-F0DD-4A07-8A43-04C1C6F30BCD}"/>
                </a:ext>
              </a:extLst>
            </p:cNvPr>
            <p:cNvSpPr txBox="1"/>
            <p:nvPr/>
          </p:nvSpPr>
          <p:spPr>
            <a:xfrm>
              <a:off x="635977" y="2782668"/>
              <a:ext cx="15227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Left-hand side</a:t>
              </a:r>
            </a:p>
            <a:p>
              <a:pPr algn="ctr"/>
              <a:r>
                <a:rPr lang="en-US" dirty="0"/>
                <a:t>Variable name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E95677-EC8F-4F9C-B099-3FB419E1F338}"/>
                </a:ext>
              </a:extLst>
            </p:cNvPr>
            <p:cNvSpPr txBox="1"/>
            <p:nvPr/>
          </p:nvSpPr>
          <p:spPr>
            <a:xfrm>
              <a:off x="3417956" y="2782668"/>
              <a:ext cx="16476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Right-hand side</a:t>
              </a:r>
            </a:p>
            <a:p>
              <a:pPr algn="ctr"/>
              <a:r>
                <a:rPr lang="en-US" dirty="0"/>
                <a:t>Value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BADFFA-B73F-401C-AB14-029D6681295B}"/>
                </a:ext>
              </a:extLst>
            </p:cNvPr>
            <p:cNvSpPr txBox="1"/>
            <p:nvPr/>
          </p:nvSpPr>
          <p:spPr>
            <a:xfrm>
              <a:off x="1526162" y="3430713"/>
              <a:ext cx="25555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&lt; -</a:t>
              </a:r>
            </a:p>
            <a:p>
              <a:pPr algn="ctr"/>
              <a:r>
                <a:rPr lang="en-US" dirty="0"/>
                <a:t>Assignment operator in 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11CD62C-326E-4C9D-BFB4-3F12A6D3E766}"/>
                </a:ext>
              </a:extLst>
            </p:cNvPr>
            <p:cNvSpPr/>
            <p:nvPr/>
          </p:nvSpPr>
          <p:spPr>
            <a:xfrm>
              <a:off x="488373" y="2400300"/>
              <a:ext cx="4873336" cy="1849582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7FAEC83-31BD-4377-8FDC-E54E63164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77" r="44517" b="238"/>
          <a:stretch/>
        </p:blipFill>
        <p:spPr>
          <a:xfrm>
            <a:off x="6627346" y="2349644"/>
            <a:ext cx="5073841" cy="40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09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A798C-8B57-4F80-91F6-6850FD8D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original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453C51-514B-434E-99B0-7D95FB32B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834" y="1825625"/>
            <a:ext cx="10010332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73DD8E-9968-4FF1-AC34-4644412658E6}"/>
              </a:ext>
            </a:extLst>
          </p:cNvPr>
          <p:cNvSpPr/>
          <p:nvPr/>
        </p:nvSpPr>
        <p:spPr>
          <a:xfrm>
            <a:off x="1740107" y="2180299"/>
            <a:ext cx="372157" cy="375415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F3B4EF-790B-492A-9EB0-BB4BBB334ECB}"/>
              </a:ext>
            </a:extLst>
          </p:cNvPr>
          <p:cNvSpPr/>
          <p:nvPr/>
        </p:nvSpPr>
        <p:spPr>
          <a:xfrm>
            <a:off x="2377139" y="2177251"/>
            <a:ext cx="372157" cy="375415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97650C-9642-4482-A4B8-A9898FC444E2}"/>
              </a:ext>
            </a:extLst>
          </p:cNvPr>
          <p:cNvSpPr/>
          <p:nvPr/>
        </p:nvSpPr>
        <p:spPr>
          <a:xfrm>
            <a:off x="6096000" y="2177251"/>
            <a:ext cx="1520952" cy="37541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EFE9D6-0840-4B9F-9A5B-9D556A0639B4}"/>
              </a:ext>
            </a:extLst>
          </p:cNvPr>
          <p:cNvSpPr/>
          <p:nvPr/>
        </p:nvSpPr>
        <p:spPr>
          <a:xfrm>
            <a:off x="9054384" y="1825625"/>
            <a:ext cx="2046781" cy="4184757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976E19-E356-43AB-B70B-CA7818A3A0BE}"/>
              </a:ext>
            </a:extLst>
          </p:cNvPr>
          <p:cNvSpPr txBox="1"/>
          <p:nvPr/>
        </p:nvSpPr>
        <p:spPr>
          <a:xfrm>
            <a:off x="5609689" y="6343923"/>
            <a:ext cx="2685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Don’t need some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922EE3-694C-47A9-A5C5-D290CE23188B}"/>
              </a:ext>
            </a:extLst>
          </p:cNvPr>
          <p:cNvSpPr txBox="1"/>
          <p:nvPr/>
        </p:nvSpPr>
        <p:spPr>
          <a:xfrm>
            <a:off x="357101" y="1441897"/>
            <a:ext cx="3138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Create new variable from string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D3A78-F098-44B3-8476-57B95486A27D}"/>
              </a:ext>
            </a:extLst>
          </p:cNvPr>
          <p:cNvSpPr txBox="1"/>
          <p:nvPr/>
        </p:nvSpPr>
        <p:spPr>
          <a:xfrm>
            <a:off x="937705" y="6205756"/>
            <a:ext cx="3382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Could be considered not “tidy”-</a:t>
            </a:r>
          </a:p>
          <a:p>
            <a:r>
              <a:rPr lang="en-US" dirty="0">
                <a:solidFill>
                  <a:schemeClr val="accent1"/>
                </a:solidFill>
              </a:rPr>
              <a:t>variable of interest is not channel.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3B5B7C-6DA0-4668-9107-F888716DEE45}"/>
              </a:ext>
            </a:extLst>
          </p:cNvPr>
          <p:cNvSpPr txBox="1"/>
          <p:nvPr/>
        </p:nvSpPr>
        <p:spPr>
          <a:xfrm>
            <a:off x="8910800" y="1150501"/>
            <a:ext cx="233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Might not always have results of calculations</a:t>
            </a:r>
          </a:p>
        </p:txBody>
      </p:sp>
    </p:spTree>
    <p:extLst>
      <p:ext uri="{BB962C8B-B14F-4D97-AF65-F5344CB8AC3E}">
        <p14:creationId xmlns:p14="http://schemas.microsoft.com/office/powerpoint/2010/main" val="2223060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E428-4516-4C7A-AD5C-429B5EE8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mutate()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2C42E4-FF43-408C-825F-320DE672B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348" y="2162874"/>
            <a:ext cx="8833304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58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ACF83-754E-4773-868C-8B2FE120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select()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E32C57-D0D4-4535-A8C8-DE4F6C699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1612" y="1825625"/>
            <a:ext cx="84887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83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072F0-073D-4B64-BE11-8889FC81D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“Tidy” data</a:t>
            </a:r>
          </a:p>
        </p:txBody>
      </p:sp>
      <p:pic>
        <p:nvPicPr>
          <p:cNvPr id="1026" name="Picture 2" descr="Following three rules makes a dataset tidy: variables are in columns, observations are in rows, and values are in cells.">
            <a:extLst>
              <a:ext uri="{FF2B5EF4-FFF2-40B4-BE49-F238E27FC236}">
                <a16:creationId xmlns:a16="http://schemas.microsoft.com/office/drawing/2014/main" id="{7EB05511-D6E0-45D2-B001-777C5A3EF7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051560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C84611-3AA0-47AD-9A81-40962FFBE09F}"/>
              </a:ext>
            </a:extLst>
          </p:cNvPr>
          <p:cNvSpPr/>
          <p:nvPr/>
        </p:nvSpPr>
        <p:spPr>
          <a:xfrm>
            <a:off x="8160952" y="6308209"/>
            <a:ext cx="3697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https://r4ds.had.co.nz/tidy-data.html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3BEC28-E5BD-4E0E-A17F-A0EE9C7CDF02}"/>
              </a:ext>
            </a:extLst>
          </p:cNvPr>
          <p:cNvSpPr/>
          <p:nvPr/>
        </p:nvSpPr>
        <p:spPr>
          <a:xfrm>
            <a:off x="597408" y="5102047"/>
            <a:ext cx="47426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Rules for tidy datasets: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Each variable must have its own column.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Each observation must have its own row.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Each value must have its own cell.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19502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C2E6-105E-42A2-8E8F-148FC36E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work around “untidy” data, but often it leads to more complicated code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1DDE439-2310-4F3A-8590-EDEB1130A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8873" y="2508967"/>
            <a:ext cx="8814253" cy="2984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813A9A-83FD-4100-9473-8845E1749C49}"/>
              </a:ext>
            </a:extLst>
          </p:cNvPr>
          <p:cNvSpPr txBox="1"/>
          <p:nvPr/>
        </p:nvSpPr>
        <p:spPr>
          <a:xfrm>
            <a:off x="3095689" y="1862636"/>
            <a:ext cx="3762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CENP-N	</a:t>
            </a:r>
            <a:r>
              <a:rPr lang="en-US" dirty="0" err="1">
                <a:solidFill>
                  <a:srgbClr val="FF0000"/>
                </a:solidFill>
              </a:rPr>
              <a:t>cell_A</a:t>
            </a:r>
            <a:r>
              <a:rPr lang="en-US" dirty="0">
                <a:solidFill>
                  <a:srgbClr val="FF0000"/>
                </a:solidFill>
              </a:rPr>
              <a:t>	1	intensity</a:t>
            </a:r>
          </a:p>
          <a:p>
            <a:r>
              <a:rPr lang="en-US" dirty="0">
                <a:solidFill>
                  <a:srgbClr val="FF0000"/>
                </a:solidFill>
              </a:rPr>
              <a:t>CENP-C	</a:t>
            </a:r>
            <a:r>
              <a:rPr lang="en-US" dirty="0" err="1">
                <a:solidFill>
                  <a:srgbClr val="FF0000"/>
                </a:solidFill>
              </a:rPr>
              <a:t>cell_A</a:t>
            </a:r>
            <a:r>
              <a:rPr lang="en-US" dirty="0">
                <a:solidFill>
                  <a:srgbClr val="FF0000"/>
                </a:solidFill>
              </a:rPr>
              <a:t>	1	intensity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80438C-F792-407B-A525-DD6D877E95FC}"/>
              </a:ext>
            </a:extLst>
          </p:cNvPr>
          <p:cNvSpPr txBox="1"/>
          <p:nvPr/>
        </p:nvSpPr>
        <p:spPr>
          <a:xfrm>
            <a:off x="3095688" y="5493620"/>
            <a:ext cx="359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cell_A</a:t>
            </a:r>
            <a:r>
              <a:rPr lang="en-US" dirty="0">
                <a:solidFill>
                  <a:schemeClr val="accent1"/>
                </a:solidFill>
              </a:rPr>
              <a:t>	1	</a:t>
            </a:r>
            <a:r>
              <a:rPr lang="en-US" dirty="0" err="1">
                <a:solidFill>
                  <a:schemeClr val="accent1"/>
                </a:solidFill>
              </a:rPr>
              <a:t>CC_int</a:t>
            </a: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 err="1">
                <a:solidFill>
                  <a:schemeClr val="accent1"/>
                </a:solidFill>
              </a:rPr>
              <a:t>CN_int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622976-5162-4FCD-A0A0-70CC361A95E0}"/>
              </a:ext>
            </a:extLst>
          </p:cNvPr>
          <p:cNvSpPr/>
          <p:nvPr/>
        </p:nvSpPr>
        <p:spPr>
          <a:xfrm>
            <a:off x="7425366" y="1862636"/>
            <a:ext cx="39284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Single observation spread over 2 rows,</a:t>
            </a:r>
          </a:p>
          <a:p>
            <a:r>
              <a:rPr lang="en-US" dirty="0"/>
              <a:t>2 variables share a single column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A0AF38-A6A7-4E3F-A019-70AB01FC5F21}"/>
              </a:ext>
            </a:extLst>
          </p:cNvPr>
          <p:cNvSpPr/>
          <p:nvPr/>
        </p:nvSpPr>
        <p:spPr>
          <a:xfrm>
            <a:off x="7425366" y="5530319"/>
            <a:ext cx="44435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With each variable in its own column, it’s more intuitive to compute summary statistics or take a ratio of intensities, for example.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2BD2CF-CF6F-4F3A-9939-553F478EC8DE}"/>
              </a:ext>
            </a:extLst>
          </p:cNvPr>
          <p:cNvSpPr/>
          <p:nvPr/>
        </p:nvSpPr>
        <p:spPr>
          <a:xfrm>
            <a:off x="3095688" y="1862637"/>
            <a:ext cx="863664" cy="14646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24B68A-2D88-4AB5-87BC-423652FD0AAD}"/>
              </a:ext>
            </a:extLst>
          </p:cNvPr>
          <p:cNvSpPr/>
          <p:nvPr/>
        </p:nvSpPr>
        <p:spPr>
          <a:xfrm>
            <a:off x="5846412" y="1862635"/>
            <a:ext cx="1012038" cy="14646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6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DD62-E997-4E8C-B68E-74C4CD08A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Reshaping data frames with spread()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8CC9B33B-6D5A-43B2-947F-B011997079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74" y="1959121"/>
            <a:ext cx="6501398" cy="416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82A9A7-1F07-472E-805E-098D3BDC074B}"/>
              </a:ext>
            </a:extLst>
          </p:cNvPr>
          <p:cNvSpPr/>
          <p:nvPr/>
        </p:nvSpPr>
        <p:spPr>
          <a:xfrm>
            <a:off x="1399032" y="6397228"/>
            <a:ext cx="9025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https://datacarpentry.org/R-ecology-lesson/03-dplyr.html#reshaping_with_gather_and_spread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40511B-4801-4D37-BFE3-F4257C4AB55A}"/>
              </a:ext>
            </a:extLst>
          </p:cNvPr>
          <p:cNvSpPr/>
          <p:nvPr/>
        </p:nvSpPr>
        <p:spPr>
          <a:xfrm>
            <a:off x="7171362" y="2844852"/>
            <a:ext cx="45876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frame (here, piped 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key column variable whose values will become new column names.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value column variable whose values will fill the new column variables.</a:t>
            </a:r>
          </a:p>
        </p:txBody>
      </p:sp>
    </p:spTree>
    <p:extLst>
      <p:ext uri="{BB962C8B-B14F-4D97-AF65-F5344CB8AC3E}">
        <p14:creationId xmlns:p14="http://schemas.microsoft.com/office/powerpoint/2010/main" val="2376476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DD62-E997-4E8C-B68E-74C4CD08A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Reshaping data frames with gather()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82A9A7-1F07-472E-805E-098D3BDC074B}"/>
              </a:ext>
            </a:extLst>
          </p:cNvPr>
          <p:cNvSpPr/>
          <p:nvPr/>
        </p:nvSpPr>
        <p:spPr>
          <a:xfrm>
            <a:off x="1399032" y="6397228"/>
            <a:ext cx="9025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https://datacarpentry.org/R-ecology-lesson/03-dplyr.html#reshaping_with_gather_and_spread</a:t>
            </a: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2DB5530-E5B4-498B-AFB5-BE64860CFB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1" y="1959121"/>
            <a:ext cx="6501398" cy="416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80F16E-8BB0-468B-84FE-AAEF9E3E113A}"/>
              </a:ext>
            </a:extLst>
          </p:cNvPr>
          <p:cNvSpPr/>
          <p:nvPr/>
        </p:nvSpPr>
        <p:spPr>
          <a:xfrm>
            <a:off x="7171362" y="2844852"/>
            <a:ext cx="45876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frame (here, piped 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key column variable we wish to create from column names.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values column variable we wish to create and fill with values associated with the key.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names of the columns we use to fill the key variable (or to drop).</a:t>
            </a:r>
          </a:p>
        </p:txBody>
      </p:sp>
    </p:spTree>
    <p:extLst>
      <p:ext uri="{BB962C8B-B14F-4D97-AF65-F5344CB8AC3E}">
        <p14:creationId xmlns:p14="http://schemas.microsoft.com/office/powerpoint/2010/main" val="2844210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DD001-0C4A-4AF2-A283-F5C2CAF4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places to find help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703EB0-3209-4F6E-8968-8DDA611BC5B1}"/>
              </a:ext>
            </a:extLst>
          </p:cNvPr>
          <p:cNvSpPr/>
          <p:nvPr/>
        </p:nvSpPr>
        <p:spPr>
          <a:xfrm>
            <a:off x="1982875" y="6211669"/>
            <a:ext cx="8035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https://datacarpentry.org/R-ecology-lesson/00-before-we-start.html</a:t>
            </a:r>
            <a:endParaRPr lang="en-US" dirty="0"/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FE03A2-00A6-4FD8-B7D2-546B2691F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0894" y="2534317"/>
            <a:ext cx="7750212" cy="29339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A8C45F-8E48-4B91-A37F-2CCBB53FF52A}"/>
              </a:ext>
            </a:extLst>
          </p:cNvPr>
          <p:cNvSpPr/>
          <p:nvPr/>
        </p:nvSpPr>
        <p:spPr>
          <a:xfrm>
            <a:off x="2815908" y="2875747"/>
            <a:ext cx="1987203" cy="2593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CBB976-BD6D-4E8C-8B1C-B4933A8A5A23}"/>
              </a:ext>
            </a:extLst>
          </p:cNvPr>
          <p:cNvSpPr/>
          <p:nvPr/>
        </p:nvSpPr>
        <p:spPr>
          <a:xfrm>
            <a:off x="4152339" y="3870786"/>
            <a:ext cx="1150374" cy="26101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8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A20A-BD74-4041-A75D-3FB3564D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3495BD-19FE-4AF3-BAC6-4328A82B5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Bioconductor for mass spec and high throughput-seq resources!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https://www.bioconductor.org/packages/release/bioc/</a:t>
            </a:r>
            <a:endParaRPr lang="en-US" dirty="0"/>
          </a:p>
          <a:p>
            <a:r>
              <a:rPr lang="en-US" dirty="0"/>
              <a:t>CRAN is a repository for other R resources and packages:</a:t>
            </a:r>
          </a:p>
          <a:p>
            <a:r>
              <a:rPr lang="en-US" dirty="0">
                <a:hlinkClick r:id="rId3"/>
              </a:rPr>
              <a:t>https://cran.r-project.org/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42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5E044-2484-4214-8516-114C7C14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through R script on missing data</a:t>
            </a:r>
          </a:p>
        </p:txBody>
      </p:sp>
    </p:spTree>
    <p:extLst>
      <p:ext uri="{BB962C8B-B14F-4D97-AF65-F5344CB8AC3E}">
        <p14:creationId xmlns:p14="http://schemas.microsoft.com/office/powerpoint/2010/main" val="591712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6332-EBCB-4DDD-A059-42FFFF78D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RStudio has built-in features to help you manage and share projects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9491E-95E8-42F7-ACD7-E3E492C6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45" y="2702756"/>
            <a:ext cx="9114310" cy="2377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8E01E1-59B7-425B-825C-3F894E6C85B8}"/>
              </a:ext>
            </a:extLst>
          </p:cNvPr>
          <p:cNvSpPr txBox="1"/>
          <p:nvPr/>
        </p:nvSpPr>
        <p:spPr>
          <a:xfrm>
            <a:off x="473337" y="2243345"/>
            <a:ext cx="285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a Project in RStudio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240F3-CF04-41D9-AB3E-8AE5C8AA0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41245"/>
            <a:ext cx="3366427" cy="23833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BD5B96-D2D7-4F2F-B9EC-5155E6490F18}"/>
              </a:ext>
            </a:extLst>
          </p:cNvPr>
          <p:cNvSpPr/>
          <p:nvPr/>
        </p:nvSpPr>
        <p:spPr>
          <a:xfrm>
            <a:off x="5361432" y="5579338"/>
            <a:ext cx="63520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RStudio projects allow you to keep all the files associated with a project together (input data, R scripts, results, figures).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7185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69B6-D5EC-46C3-97B7-6D0F94869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week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E24C5-D307-4B4A-B818-286E964A3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Were you able to import one of your own datasets? Did you try </a:t>
            </a:r>
            <a:r>
              <a:rPr lang="en-US" dirty="0" err="1">
                <a:highlight>
                  <a:srgbClr val="FFFF00"/>
                </a:highlight>
              </a:rPr>
              <a:t>dplyr</a:t>
            </a:r>
            <a:r>
              <a:rPr lang="en-US" dirty="0">
                <a:highlight>
                  <a:srgbClr val="FFFF00"/>
                </a:highlight>
              </a:rPr>
              <a:t>?</a:t>
            </a:r>
          </a:p>
          <a:p>
            <a:r>
              <a:rPr lang="en-US" dirty="0"/>
              <a:t>Creating visualizations in ggplot2</a:t>
            </a:r>
          </a:p>
          <a:p>
            <a:r>
              <a:rPr lang="en-US" dirty="0"/>
              <a:t>Iteration and flow control</a:t>
            </a:r>
          </a:p>
          <a:p>
            <a:r>
              <a:rPr lang="en-US" dirty="0"/>
              <a:t>Writing your own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781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C3E3-7607-47EC-AE5F-1F118C1B3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note on project management and reproducibility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AB5189B-3362-4D66-B4C8-4134C25B5CF2}"/>
              </a:ext>
            </a:extLst>
          </p:cNvPr>
          <p:cNvGrpSpPr/>
          <p:nvPr/>
        </p:nvGrpSpPr>
        <p:grpSpPr>
          <a:xfrm>
            <a:off x="1610169" y="4365285"/>
            <a:ext cx="4477512" cy="1153096"/>
            <a:chOff x="484632" y="1791272"/>
            <a:chExt cx="4477512" cy="115309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7BBD80D-11B2-4CAA-B07A-2AA82F11759B}"/>
                </a:ext>
              </a:extLst>
            </p:cNvPr>
            <p:cNvSpPr/>
            <p:nvPr/>
          </p:nvSpPr>
          <p:spPr>
            <a:xfrm>
              <a:off x="484632" y="1791272"/>
              <a:ext cx="4477512" cy="115309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306D58-DF90-495A-BD5B-01619474D592}"/>
                </a:ext>
              </a:extLst>
            </p:cNvPr>
            <p:cNvSpPr txBox="1"/>
            <p:nvPr/>
          </p:nvSpPr>
          <p:spPr>
            <a:xfrm>
              <a:off x="590766" y="1827848"/>
              <a:ext cx="434394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Best practices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Treat data as “read only”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</a:rPr>
                <a:t>Treat generated output as disposable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FCA34B5-BA11-41E4-81C4-02FFEC213E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34"/>
          <a:stretch/>
        </p:blipFill>
        <p:spPr>
          <a:xfrm>
            <a:off x="1391869" y="2061649"/>
            <a:ext cx="9391625" cy="18060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7423DC-529E-490E-A708-FA83547FA5D4}"/>
              </a:ext>
            </a:extLst>
          </p:cNvPr>
          <p:cNvSpPr/>
          <p:nvPr/>
        </p:nvSpPr>
        <p:spPr>
          <a:xfrm>
            <a:off x="7535820" y="5630805"/>
            <a:ext cx="42497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tips on project organization, check out:</a:t>
            </a:r>
          </a:p>
          <a:p>
            <a:r>
              <a:rPr lang="en-US" dirty="0">
                <a:hlinkClick r:id="rId4"/>
              </a:rPr>
              <a:t>http://swcarpentry.github.io/r-novice-gapminder/02-project-intro/index.html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98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497408-E2DF-4F80-AACC-41E3CA44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R look for and save files?</a:t>
            </a:r>
            <a:br>
              <a:rPr lang="en-US" dirty="0"/>
            </a:br>
            <a:r>
              <a:rPr lang="en-US" dirty="0"/>
              <a:t>Working directory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48F643-1F30-435A-8402-30802DF38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30" y="2241864"/>
            <a:ext cx="6957663" cy="31625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939AA4-38BE-4B26-943C-05A4B8F36902}"/>
              </a:ext>
            </a:extLst>
          </p:cNvPr>
          <p:cNvSpPr/>
          <p:nvPr/>
        </p:nvSpPr>
        <p:spPr>
          <a:xfrm>
            <a:off x="9009040" y="5220294"/>
            <a:ext cx="2263312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Some useful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getwd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setwd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dir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list.files</a:t>
            </a:r>
            <a:r>
              <a:rPr lang="en-US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1DCC9-702D-4DA8-9260-898200FC495C}"/>
              </a:ext>
            </a:extLst>
          </p:cNvPr>
          <p:cNvSpPr txBox="1"/>
          <p:nvPr/>
        </p:nvSpPr>
        <p:spPr>
          <a:xfrm>
            <a:off x="4879256" y="5216950"/>
            <a:ext cx="26973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“path” in quotes,</a:t>
            </a:r>
          </a:p>
          <a:p>
            <a:r>
              <a:rPr lang="en-US" dirty="0">
                <a:solidFill>
                  <a:srgbClr val="FF0000"/>
                </a:solidFill>
              </a:rPr>
              <a:t>use relative paths- 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.	current </a:t>
            </a:r>
            <a:r>
              <a:rPr lang="en-US" dirty="0" err="1">
                <a:solidFill>
                  <a:srgbClr val="FF0000"/>
                </a:solidFill>
              </a:rPr>
              <a:t>dir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..	up one </a:t>
            </a:r>
            <a:r>
              <a:rPr lang="en-US" dirty="0" err="1">
                <a:solidFill>
                  <a:srgbClr val="FF0000"/>
                </a:solidFill>
              </a:rPr>
              <a:t>dir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/	demarcates a </a:t>
            </a:r>
            <a:r>
              <a:rPr lang="en-US" dirty="0" err="1">
                <a:solidFill>
                  <a:srgbClr val="FF0000"/>
                </a:solidFill>
              </a:rPr>
              <a:t>dir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AF3985-0D7A-4D7F-B349-3F3560F26048}"/>
              </a:ext>
            </a:extLst>
          </p:cNvPr>
          <p:cNvSpPr/>
          <p:nvPr/>
        </p:nvSpPr>
        <p:spPr>
          <a:xfrm>
            <a:off x="1329550" y="3628925"/>
            <a:ext cx="1925714" cy="3324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244B8C-929E-481B-B267-4AA6CCE92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243" y="1507074"/>
            <a:ext cx="4031329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97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497408-E2DF-4F80-AACC-41E3CA44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datasets into R: </a:t>
            </a:r>
            <a:r>
              <a:rPr lang="en-US" dirty="0" err="1"/>
              <a:t>readr</a:t>
            </a:r>
            <a:r>
              <a:rPr lang="en-US" dirty="0"/>
              <a:t> package</a:t>
            </a:r>
            <a:br>
              <a:rPr lang="en-US" dirty="0"/>
            </a:br>
            <a:r>
              <a:rPr lang="en-US" dirty="0"/>
              <a:t>1. GUI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B987A0-DAB4-4563-956A-299E1EA8D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271" y="1410371"/>
            <a:ext cx="4994200" cy="54476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E34E508-1FD6-4FB2-B52B-FC4FCE27B049}"/>
              </a:ext>
            </a:extLst>
          </p:cNvPr>
          <p:cNvGrpSpPr/>
          <p:nvPr/>
        </p:nvGrpSpPr>
        <p:grpSpPr>
          <a:xfrm>
            <a:off x="3063042" y="1799587"/>
            <a:ext cx="4822429" cy="3136951"/>
            <a:chOff x="3063042" y="1799587"/>
            <a:chExt cx="4822429" cy="313695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22EFEF-1099-452B-AC97-E2E8695F0649}"/>
                </a:ext>
              </a:extLst>
            </p:cNvPr>
            <p:cNvSpPr/>
            <p:nvPr/>
          </p:nvSpPr>
          <p:spPr>
            <a:xfrm>
              <a:off x="7145067" y="1799587"/>
              <a:ext cx="740404" cy="25609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26FDB-0C56-406C-ADF1-B13CDC9A56AC}"/>
                </a:ext>
              </a:extLst>
            </p:cNvPr>
            <p:cNvSpPr/>
            <p:nvPr/>
          </p:nvSpPr>
          <p:spPr>
            <a:xfrm>
              <a:off x="5388371" y="4675522"/>
              <a:ext cx="1150374" cy="261016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1E2F99-C2BA-4E14-9DE3-0B1AAF192C90}"/>
                </a:ext>
              </a:extLst>
            </p:cNvPr>
            <p:cNvSpPr/>
            <p:nvPr/>
          </p:nvSpPr>
          <p:spPr>
            <a:xfrm>
              <a:off x="3063042" y="4670606"/>
              <a:ext cx="1150374" cy="261016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005F81-3917-41F2-857A-EA8E77B911B4}"/>
              </a:ext>
            </a:extLst>
          </p:cNvPr>
          <p:cNvSpPr txBox="1"/>
          <p:nvPr/>
        </p:nvSpPr>
        <p:spPr>
          <a:xfrm>
            <a:off x="766915" y="2025958"/>
            <a:ext cx="2261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&gt; Import Dataset &gt; From text (</a:t>
            </a:r>
            <a:r>
              <a:rPr lang="en-US" dirty="0" err="1"/>
              <a:t>readr</a:t>
            </a:r>
            <a:r>
              <a:rPr lang="en-US" dirty="0"/>
              <a:t>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809698-5CF4-4221-8079-1F564EED8146}"/>
              </a:ext>
            </a:extLst>
          </p:cNvPr>
          <p:cNvGrpSpPr/>
          <p:nvPr/>
        </p:nvGrpSpPr>
        <p:grpSpPr>
          <a:xfrm>
            <a:off x="458080" y="5533533"/>
            <a:ext cx="5756201" cy="1200329"/>
            <a:chOff x="458080" y="5533533"/>
            <a:chExt cx="5756201" cy="120032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EC64D7-D7E0-4739-81C1-A69E3C10A6B2}"/>
                </a:ext>
              </a:extLst>
            </p:cNvPr>
            <p:cNvSpPr/>
            <p:nvPr/>
          </p:nvSpPr>
          <p:spPr>
            <a:xfrm>
              <a:off x="2891271" y="5534919"/>
              <a:ext cx="3323010" cy="74863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F70F94-0C8D-482E-B45A-D9D1451517CD}"/>
                </a:ext>
              </a:extLst>
            </p:cNvPr>
            <p:cNvSpPr txBox="1"/>
            <p:nvPr/>
          </p:nvSpPr>
          <p:spPr>
            <a:xfrm>
              <a:off x="458080" y="5533533"/>
              <a:ext cx="22614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R will display the code  behind the import in the Code Preview and the Console.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43C0D0C-3DCD-43AC-92AA-39CC692BD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460" y="2287671"/>
            <a:ext cx="3955123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5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497408-E2DF-4F80-AACC-41E3CA44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Now programmatically for reproducibility</a:t>
            </a:r>
            <a:br>
              <a:rPr lang="en-US" dirty="0"/>
            </a:b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48C8F6-2BB5-42B9-9455-1EA0FCD0C66D}"/>
              </a:ext>
            </a:extLst>
          </p:cNvPr>
          <p:cNvGrpSpPr/>
          <p:nvPr/>
        </p:nvGrpSpPr>
        <p:grpSpPr>
          <a:xfrm>
            <a:off x="1130018" y="1802485"/>
            <a:ext cx="4602879" cy="3932261"/>
            <a:chOff x="1130018" y="1690688"/>
            <a:chExt cx="4602879" cy="39322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CC8229-9F57-4487-B9FB-2605104CC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0018" y="1690688"/>
              <a:ext cx="4602879" cy="393226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DF53BE-1126-4993-BF56-AB269F9CBECF}"/>
                </a:ext>
              </a:extLst>
            </p:cNvPr>
            <p:cNvSpPr/>
            <p:nvPr/>
          </p:nvSpPr>
          <p:spPr>
            <a:xfrm>
              <a:off x="1887357" y="4089096"/>
              <a:ext cx="865891" cy="20155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E6214C-0268-4496-AFD5-841FCC6A87A6}"/>
                </a:ext>
              </a:extLst>
            </p:cNvPr>
            <p:cNvSpPr txBox="1"/>
            <p:nvPr/>
          </p:nvSpPr>
          <p:spPr>
            <a:xfrm>
              <a:off x="1778557" y="3719764"/>
              <a:ext cx="2261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required </a:t>
              </a:r>
              <a:r>
                <a:rPr lang="en-US" dirty="0" err="1">
                  <a:solidFill>
                    <a:schemeClr val="accent1"/>
                  </a:solidFill>
                </a:rPr>
                <a:t>args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A04D0-A270-4063-8D6A-42ACC62185D0}"/>
              </a:ext>
            </a:extLst>
          </p:cNvPr>
          <p:cNvSpPr/>
          <p:nvPr/>
        </p:nvSpPr>
        <p:spPr>
          <a:xfrm>
            <a:off x="1887357" y="5846544"/>
            <a:ext cx="2261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Other </a:t>
            </a:r>
            <a:r>
              <a:rPr lang="en-US" dirty="0" err="1">
                <a:solidFill>
                  <a:schemeClr val="accent1"/>
                </a:solidFill>
              </a:rPr>
              <a:t>args</a:t>
            </a:r>
            <a:r>
              <a:rPr lang="en-US" dirty="0">
                <a:solidFill>
                  <a:schemeClr val="accent1"/>
                </a:solidFill>
              </a:rPr>
              <a:t> optional with default values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1B7F04-EC3E-4E07-85B6-BCC51DCF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473" y="1802485"/>
            <a:ext cx="4694327" cy="2263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4242F86-62EE-4B3D-AF06-A8628C5BB997}"/>
              </a:ext>
            </a:extLst>
          </p:cNvPr>
          <p:cNvSpPr/>
          <p:nvPr/>
        </p:nvSpPr>
        <p:spPr>
          <a:xfrm>
            <a:off x="6881639" y="4646215"/>
            <a:ext cx="4602879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Note: \ is used to “escape” special characters</a:t>
            </a:r>
          </a:p>
          <a:p>
            <a:r>
              <a:rPr lang="en-US" dirty="0"/>
              <a:t>“\””	quote</a:t>
            </a:r>
          </a:p>
          <a:p>
            <a:r>
              <a:rPr lang="en-US" dirty="0"/>
              <a:t>“\t”	tab</a:t>
            </a:r>
          </a:p>
          <a:p>
            <a:r>
              <a:rPr lang="en-US" dirty="0"/>
              <a:t>“\n”	new line</a:t>
            </a:r>
          </a:p>
        </p:txBody>
      </p:sp>
    </p:spTree>
    <p:extLst>
      <p:ext uri="{BB962C8B-B14F-4D97-AF65-F5344CB8AC3E}">
        <p14:creationId xmlns:p14="http://schemas.microsoft.com/office/powerpoint/2010/main" val="368888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56BBC-BAE0-43AE-A3A7-DE9CA82A9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and assignment statement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210C3-DCA2-4D00-889E-1375085F8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20" y="1400409"/>
            <a:ext cx="6919560" cy="4389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200878-4240-479D-A0E2-6F24DADF1010}"/>
              </a:ext>
            </a:extLst>
          </p:cNvPr>
          <p:cNvSpPr/>
          <p:nvPr/>
        </p:nvSpPr>
        <p:spPr>
          <a:xfrm>
            <a:off x="2636219" y="2546059"/>
            <a:ext cx="6919559" cy="52468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482688-A35F-40EC-BA13-97ED3F70C18B}"/>
              </a:ext>
            </a:extLst>
          </p:cNvPr>
          <p:cNvSpPr/>
          <p:nvPr/>
        </p:nvSpPr>
        <p:spPr>
          <a:xfrm>
            <a:off x="6552894" y="3633463"/>
            <a:ext cx="294362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also the more specialized</a:t>
            </a:r>
          </a:p>
          <a:p>
            <a:r>
              <a:rPr lang="en-US" dirty="0" err="1"/>
              <a:t>read_csv</a:t>
            </a:r>
            <a:endParaRPr lang="en-US" dirty="0"/>
          </a:p>
          <a:p>
            <a:r>
              <a:rPr lang="en-US" dirty="0" err="1"/>
              <a:t>read_tsv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from the </a:t>
            </a:r>
            <a:r>
              <a:rPr lang="en-US" dirty="0" err="1"/>
              <a:t>readxl</a:t>
            </a:r>
            <a:r>
              <a:rPr lang="en-US" dirty="0"/>
              <a:t> package:</a:t>
            </a:r>
          </a:p>
          <a:p>
            <a:r>
              <a:rPr lang="en-US" dirty="0" err="1"/>
              <a:t>read_xlsx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2D62FC-74F1-44AC-93B0-CACB8B188C17}"/>
              </a:ext>
            </a:extLst>
          </p:cNvPr>
          <p:cNvSpPr/>
          <p:nvPr/>
        </p:nvSpPr>
        <p:spPr>
          <a:xfrm>
            <a:off x="1077126" y="5789909"/>
            <a:ext cx="92677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Note: </a:t>
            </a:r>
            <a:r>
              <a:rPr lang="en-US" dirty="0" err="1"/>
              <a:t>tibbles</a:t>
            </a:r>
            <a:r>
              <a:rPr lang="en-US" dirty="0"/>
              <a:t> are designed to work with </a:t>
            </a:r>
            <a:r>
              <a:rPr lang="en-US" u="sng" dirty="0"/>
              <a:t>flat</a:t>
            </a:r>
            <a:r>
              <a:rPr lang="en-US" dirty="0"/>
              <a:t> files.</a:t>
            </a:r>
          </a:p>
          <a:p>
            <a:r>
              <a:rPr lang="en-US" dirty="0"/>
              <a:t>If you have a specialized dataset, check out Bioconductor for available packages:</a:t>
            </a:r>
          </a:p>
          <a:p>
            <a:r>
              <a:rPr lang="en-US" dirty="0">
                <a:hlinkClick r:id="rId3"/>
              </a:rPr>
              <a:t>https://www.bioconductor.org/packages/devel/bioc/vignettes/proDA/inst/doc/data-import.html</a:t>
            </a: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3894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1740</Words>
  <Application>Microsoft Office PowerPoint</Application>
  <PresentationFormat>Widescreen</PresentationFormat>
  <Paragraphs>214</Paragraphs>
  <Slides>40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Helvetica Neue</vt:lpstr>
      <vt:lpstr>Source Sans Pro</vt:lpstr>
      <vt:lpstr>Office Theme</vt:lpstr>
      <vt:lpstr>Introductory Analysis and Visualization in R</vt:lpstr>
      <vt:lpstr>Overview</vt:lpstr>
      <vt:lpstr>Review</vt:lpstr>
      <vt:lpstr>RStudio has built-in features to help you manage and share projects</vt:lpstr>
      <vt:lpstr>Quick note on project management and reproducibility</vt:lpstr>
      <vt:lpstr>Where does R look for and save files? Working directory</vt:lpstr>
      <vt:lpstr>Importing datasets into R: readr package 1. GUI</vt:lpstr>
      <vt:lpstr>2. Now programmatically for reproducibility </vt:lpstr>
      <vt:lpstr>Import and assignment statement </vt:lpstr>
      <vt:lpstr>Now we’ve imported our data as a data frame (“tibble”)</vt:lpstr>
      <vt:lpstr>Five key dplyr functions for data manipulation </vt:lpstr>
      <vt:lpstr>Philosophy of the  tidyverse</vt:lpstr>
      <vt:lpstr>Walk through introductory-dplyr.R script alongside ppt</vt:lpstr>
      <vt:lpstr>select()  pick variables by their names (columns)</vt:lpstr>
      <vt:lpstr>filter()  pick observations by their value (rows)</vt:lpstr>
      <vt:lpstr>arrange()  reorder rows</vt:lpstr>
      <vt:lpstr>summarize() collapse many values down      to a single summary</vt:lpstr>
      <vt:lpstr>group_by() works with all five functions     and changes their scope</vt:lpstr>
      <vt:lpstr>The split-apply-combine paradigm</vt:lpstr>
      <vt:lpstr>dplyr: group_by() combined with summarize()</vt:lpstr>
      <vt:lpstr>mutate() create new variables that are     functions of existing variables</vt:lpstr>
      <vt:lpstr>magrittr introduces the pipe “%&gt;%” operator</vt:lpstr>
      <vt:lpstr>A note on tibbles and non-syntactic names</vt:lpstr>
      <vt:lpstr>Try it out</vt:lpstr>
      <vt:lpstr>Try it out</vt:lpstr>
      <vt:lpstr>Try it out</vt:lpstr>
      <vt:lpstr>Check out the documentation: https://dplyr.tidyverse.org/ </vt:lpstr>
      <vt:lpstr>PowerPoint Presentation</vt:lpstr>
      <vt:lpstr>The goal: reproducibility</vt:lpstr>
      <vt:lpstr>Back to the original example</vt:lpstr>
      <vt:lpstr>mutate()</vt:lpstr>
      <vt:lpstr>select()</vt:lpstr>
      <vt:lpstr>“Tidy” data</vt:lpstr>
      <vt:lpstr>You can work around “untidy” data, but often it leads to more complicated code</vt:lpstr>
      <vt:lpstr>Reshaping data frames with spread()</vt:lpstr>
      <vt:lpstr>Reshaping data frames with gather()</vt:lpstr>
      <vt:lpstr>More places to find help</vt:lpstr>
      <vt:lpstr>Other resources</vt:lpstr>
      <vt:lpstr>Work through R script on missing data</vt:lpstr>
      <vt:lpstr>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Analysis and Visualization in R</dc:title>
  <dc:creator>Jennine McKenna</dc:creator>
  <cp:lastModifiedBy>Jennine McKenna</cp:lastModifiedBy>
  <cp:revision>3</cp:revision>
  <dcterms:created xsi:type="dcterms:W3CDTF">2020-06-18T13:25:26Z</dcterms:created>
  <dcterms:modified xsi:type="dcterms:W3CDTF">2020-06-18T13:39:27Z</dcterms:modified>
</cp:coreProperties>
</file>